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2"/>
  </p:notesMasterIdLst>
  <p:handoutMasterIdLst>
    <p:handoutMasterId r:id="rId13"/>
  </p:handoutMasterIdLst>
  <p:sldIdLst>
    <p:sldId id="326" r:id="rId2"/>
    <p:sldId id="329" r:id="rId3"/>
    <p:sldId id="330" r:id="rId4"/>
    <p:sldId id="256" r:id="rId5"/>
    <p:sldId id="328" r:id="rId6"/>
    <p:sldId id="297" r:id="rId7"/>
    <p:sldId id="331" r:id="rId8"/>
    <p:sldId id="305" r:id="rId9"/>
    <p:sldId id="325" r:id="rId10"/>
    <p:sldId id="332" r:id="rId11"/>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0" d="100"/>
          <a:sy n="60" d="100"/>
        </p:scale>
        <p:origin x="-1098" y="-25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a:defRPr sz="1200"/>
            </a:lvl1pPr>
          </a:lstStyle>
          <a:p>
            <a:fld id="{6B4921D2-4C10-4807-BB47-8C278AFA18F4}" type="datetimeFigureOut">
              <a:rPr lang="en-GB" smtClean="0"/>
              <a:pPr/>
              <a:t>23/02/2013</a:t>
            </a:fld>
            <a:endParaRPr lang="en-GB"/>
          </a:p>
        </p:txBody>
      </p:sp>
      <p:sp>
        <p:nvSpPr>
          <p:cNvPr id="4" name="Footer Placeholder 3"/>
          <p:cNvSpPr>
            <a:spLocks noGrp="1"/>
          </p:cNvSpPr>
          <p:nvPr>
            <p:ph type="ftr" sz="quarter" idx="2"/>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5" name="Slide Number Placeholder 4"/>
          <p:cNvSpPr>
            <a:spLocks noGrp="1"/>
          </p:cNvSpPr>
          <p:nvPr>
            <p:ph type="sldNum" sz="quarter" idx="3"/>
          </p:nvPr>
        </p:nvSpPr>
        <p:spPr>
          <a:xfrm>
            <a:off x="3777607" y="9428583"/>
            <a:ext cx="2889938" cy="496332"/>
          </a:xfrm>
          <a:prstGeom prst="rect">
            <a:avLst/>
          </a:prstGeom>
        </p:spPr>
        <p:txBody>
          <a:bodyPr vert="horz" lIns="91440" tIns="45720" rIns="91440" bIns="45720" rtlCol="0" anchor="b"/>
          <a:lstStyle>
            <a:lvl1pPr algn="r">
              <a:defRPr sz="1200"/>
            </a:lvl1pPr>
          </a:lstStyle>
          <a:p>
            <a:fld id="{6A5AC5ED-3CDE-475F-8181-42FECE147A1C}" type="slidenum">
              <a:rPr lang="en-GB" smtClean="0"/>
              <a:pPr/>
              <a:t>‹#›</a:t>
            </a:fld>
            <a:endParaRPr lang="en-GB"/>
          </a:p>
        </p:txBody>
      </p:sp>
    </p:spTree>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2A124859-F0CD-4A7C-BE37-F5F91AC8758E}" type="datetimeFigureOut">
              <a:rPr lang="en-GB" smtClean="0"/>
              <a:pPr/>
              <a:t>23/02/2013</a:t>
            </a:fld>
            <a:endParaRPr lang="en-GB"/>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15153"/>
            <a:ext cx="533527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7" name="Slide Number Placeholder 6"/>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CAA436A8-AC52-4052-B8C9-C54F8FB31C58}" type="slidenum">
              <a:rPr lang="en-GB" smtClean="0"/>
              <a:pPr/>
              <a:t>‹#›</a:t>
            </a:fld>
            <a:endParaRPr lang="en-GB"/>
          </a:p>
        </p:txBody>
      </p:sp>
    </p:spTree>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5</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6</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8</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9</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7A85E8B-3DC3-471C-B357-AB88356E49B2}" type="datetime1">
              <a:rPr lang="en-GB" smtClean="0"/>
              <a:pPr/>
              <a:t>23/02/2013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7241DF0-4498-494E-90E7-C1B8F010B2B2}" type="datetime1">
              <a:rPr lang="en-GB" smtClean="0"/>
              <a:pPr/>
              <a:t>23/02/2013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49" y="366713"/>
            <a:ext cx="1543051" cy="78009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42901" y="366713"/>
            <a:ext cx="4476751" cy="78009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74A9865-99D6-4344-A17E-BA31634E6869}" type="datetime1">
              <a:rPr lang="en-GB" smtClean="0"/>
              <a:pPr/>
              <a:t>23/02/2013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4B93DAC-4FE0-4D4A-8E46-50D2A5DB53CB}" type="datetime1">
              <a:rPr lang="en-GB" smtClean="0"/>
              <a:pPr/>
              <a:t>23/02/2013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08AE96-1ABE-4705-AA41-084E702D7F96}" type="datetime1">
              <a:rPr lang="en-GB" smtClean="0"/>
              <a:pPr/>
              <a:t>23/02/2013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42901" y="2133601"/>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3505201" y="2133601"/>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F0DE534-739A-433F-B8A3-9644189ACD7A}" type="datetime1">
              <a:rPr lang="en-GB" smtClean="0"/>
              <a:pPr/>
              <a:t>23/02/2013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66E8EFD-F424-46F4-A7E6-1D637B086958}" type="datetime1">
              <a:rPr lang="en-GB" smtClean="0"/>
              <a:pPr/>
              <a:t>23/02/2013</a:t>
            </a:fld>
            <a:endParaRPr lang="en-GB"/>
          </a:p>
        </p:txBody>
      </p:sp>
      <p:sp>
        <p:nvSpPr>
          <p:cNvPr id="8" name="Footer Placeholder 7"/>
          <p:cNvSpPr>
            <a:spLocks noGrp="1"/>
          </p:cNvSpPr>
          <p:nvPr>
            <p:ph type="ftr" sz="quarter" idx="11"/>
          </p:nvPr>
        </p:nvSpPr>
        <p:spPr/>
        <p:txBody>
          <a:bodyPr/>
          <a:lstStyle/>
          <a:p>
            <a:r>
              <a:rPr lang="en-GB" smtClean="0"/>
              <a:t>RUSSIA IN REVOLUTION 1917-1924</a:t>
            </a:r>
            <a:endParaRPr lang="en-GB"/>
          </a:p>
        </p:txBody>
      </p:sp>
      <p:sp>
        <p:nvSpPr>
          <p:cNvPr id="9" name="Slide Number Placeholder 8"/>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7BAECE5-B98D-4414-BA0D-F2D5E8AFF6FF}" type="datetime1">
              <a:rPr lang="en-GB" smtClean="0"/>
              <a:pPr/>
              <a:t>23/02/2013</a:t>
            </a:fld>
            <a:endParaRPr lang="en-GB"/>
          </a:p>
        </p:txBody>
      </p:sp>
      <p:sp>
        <p:nvSpPr>
          <p:cNvPr id="4" name="Footer Placeholder 3"/>
          <p:cNvSpPr>
            <a:spLocks noGrp="1"/>
          </p:cNvSpPr>
          <p:nvPr>
            <p:ph type="ftr" sz="quarter" idx="11"/>
          </p:nvPr>
        </p:nvSpPr>
        <p:spPr/>
        <p:txBody>
          <a:bodyPr/>
          <a:lstStyle/>
          <a:p>
            <a:r>
              <a:rPr lang="en-GB" smtClean="0"/>
              <a:t>RUSSIA IN REVOLUTION 1917-1924</a:t>
            </a:r>
            <a:endParaRPr lang="en-GB"/>
          </a:p>
        </p:txBody>
      </p:sp>
      <p:sp>
        <p:nvSpPr>
          <p:cNvPr id="5" name="Slide Number Placeholder 4"/>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9749DC-D3FD-4015-900C-6F060CE642AE}" type="datetime1">
              <a:rPr lang="en-GB" smtClean="0"/>
              <a:pPr/>
              <a:t>23/02/2013</a:t>
            </a:fld>
            <a:endParaRPr lang="en-GB"/>
          </a:p>
        </p:txBody>
      </p:sp>
      <p:sp>
        <p:nvSpPr>
          <p:cNvPr id="3" name="Footer Placeholder 2"/>
          <p:cNvSpPr>
            <a:spLocks noGrp="1"/>
          </p:cNvSpPr>
          <p:nvPr>
            <p:ph type="ftr" sz="quarter" idx="11"/>
          </p:nvPr>
        </p:nvSpPr>
        <p:spPr/>
        <p:txBody>
          <a:bodyPr/>
          <a:lstStyle/>
          <a:p>
            <a:r>
              <a:rPr lang="en-GB" smtClean="0"/>
              <a:t>RUSSIA IN REVOLUTION 1917-1924</a:t>
            </a:r>
            <a:endParaRPr lang="en-GB"/>
          </a:p>
        </p:txBody>
      </p:sp>
      <p:sp>
        <p:nvSpPr>
          <p:cNvPr id="4" name="Slide Number Placeholder 3"/>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23162-24F2-4CB0-B098-0CFDB2A0A3B2}" type="datetime1">
              <a:rPr lang="en-GB" smtClean="0"/>
              <a:pPr/>
              <a:t>23/02/2013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09636D-E4D4-4625-83D3-880E4CE4566C}" type="datetime1">
              <a:rPr lang="en-GB" smtClean="0"/>
              <a:pPr/>
              <a:t>23/02/2013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1FBCC2-C180-4705-9692-E37FB99A4A5A}" type="datetime1">
              <a:rPr lang="en-GB" smtClean="0"/>
              <a:pPr/>
              <a:t>23/02/2013</a:t>
            </a:fld>
            <a:endParaRPr lang="en-GB"/>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t>RUSSIA IN REVOLUTION 1917-1924</a:t>
            </a:r>
            <a:endParaRPr lang="en-GB"/>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A0AD32-EEB8-4EF7-946D-0C48487C5CBA}"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war-memorial.net/mem_img.asp?aid=98&amp;curpage=2"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war-memorial.net/mem_img.asp?aid=98&amp;curpage=2"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war-memorial.net/mem_img.asp?aid=98&amp;curpage=2"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www.war-memorial.net/mem_img.asp?aid=98&amp;curpage=1"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war-memorial.net/includes/send_binary_mid.asp?path=\\172.21.204.202\webvol9\9v\mdplv8buiz1wtrk\war-memorial.net\public_html\files\mem\_20100103013143.jpg&amp;Width=500">
            <a:hlinkClick r:id="rId2"/>
          </p:cNvPr>
          <p:cNvPicPr>
            <a:picLocks noChangeAspect="1" noChangeArrowheads="1"/>
          </p:cNvPicPr>
          <p:nvPr/>
        </p:nvPicPr>
        <p:blipFill>
          <a:blip r:embed="rId3"/>
          <a:srcRect/>
          <a:stretch>
            <a:fillRect/>
          </a:stretch>
        </p:blipFill>
        <p:spPr bwMode="auto">
          <a:xfrm>
            <a:off x="0" y="-747464"/>
            <a:ext cx="9231180" cy="12313368"/>
          </a:xfrm>
          <a:prstGeom prst="rect">
            <a:avLst/>
          </a:prstGeom>
          <a:noFill/>
        </p:spPr>
      </p:pic>
      <p:sp>
        <p:nvSpPr>
          <p:cNvPr id="5" name="TextBox 4"/>
          <p:cNvSpPr txBox="1"/>
          <p:nvPr/>
        </p:nvSpPr>
        <p:spPr>
          <a:xfrm>
            <a:off x="755576" y="1700808"/>
            <a:ext cx="7632848" cy="4185761"/>
          </a:xfrm>
          <a:prstGeom prst="rect">
            <a:avLst/>
          </a:prstGeom>
          <a:noFill/>
        </p:spPr>
        <p:txBody>
          <a:bodyPr wrap="square" rtlCol="0">
            <a:spAutoFit/>
          </a:bodyPr>
          <a:lstStyle/>
          <a:p>
            <a:pPr algn="ctr"/>
            <a:endParaRPr lang="en-GB" sz="2800" dirty="0" smtClean="0">
              <a:latin typeface="Candara" pitchFamily="34" charset="0"/>
            </a:endParaRPr>
          </a:p>
          <a:p>
            <a:pPr algn="ctr"/>
            <a:r>
              <a:rPr lang="en-GB" sz="3200" b="1" dirty="0" smtClean="0">
                <a:solidFill>
                  <a:schemeClr val="bg1"/>
                </a:solidFill>
                <a:effectLst>
                  <a:outerShdw blurRad="38100" dist="38100" dir="2700000" algn="tl">
                    <a:srgbClr val="000000">
                      <a:alpha val="43137"/>
                    </a:srgbClr>
                  </a:outerShdw>
                </a:effectLst>
                <a:latin typeface="Candara" pitchFamily="34" charset="0"/>
              </a:rPr>
              <a:t>CONTROLLED ASSESSMENT:</a:t>
            </a:r>
          </a:p>
          <a:p>
            <a:pPr lvl="0" algn="ctr"/>
            <a:r>
              <a:rPr kumimoji="0" lang="en-GB" sz="3200" b="1" i="1" u="none" strike="noStrike" cap="none" normalizeH="0" dirty="0" smtClean="0">
                <a:ln>
                  <a:noFill/>
                </a:ln>
                <a:solidFill>
                  <a:schemeClr val="bg1"/>
                </a:solidFill>
                <a:effectLst>
                  <a:outerShdw blurRad="38100" dist="38100" dir="2700000" algn="tl">
                    <a:srgbClr val="000000">
                      <a:alpha val="43137"/>
                    </a:srgbClr>
                  </a:outerShdw>
                </a:effectLst>
                <a:latin typeface="Candara" pitchFamily="34" charset="0"/>
                <a:cs typeface="Arial" charset="0"/>
              </a:rPr>
              <a:t>Cold War Relations 1941-1965</a:t>
            </a:r>
            <a:endParaRPr lang="en-GB" sz="3200" b="1" i="1" dirty="0">
              <a:solidFill>
                <a:schemeClr val="bg1"/>
              </a:solidFill>
              <a:effectLst>
                <a:outerShdw blurRad="38100" dist="38100" dir="2700000" algn="tl">
                  <a:srgbClr val="000000">
                    <a:alpha val="43137"/>
                  </a:srgbClr>
                </a:outerShdw>
              </a:effectLst>
              <a:latin typeface="Candara" pitchFamily="34" charset="0"/>
            </a:endParaRPr>
          </a:p>
          <a:p>
            <a:pPr algn="ctr"/>
            <a:endParaRPr lang="en-GB" sz="2800" b="1" dirty="0" smtClean="0">
              <a:solidFill>
                <a:schemeClr val="bg1"/>
              </a:solidFill>
              <a:effectLst>
                <a:outerShdw blurRad="38100" dist="38100" dir="2700000" algn="tl">
                  <a:srgbClr val="000000">
                    <a:alpha val="43137"/>
                  </a:srgbClr>
                </a:outerShdw>
              </a:effectLst>
              <a:latin typeface="Candara" pitchFamily="34" charset="0"/>
            </a:endParaRPr>
          </a:p>
          <a:p>
            <a:pPr algn="ctr"/>
            <a:r>
              <a:rPr lang="en-GB" sz="3200" b="1" dirty="0" smtClean="0">
                <a:solidFill>
                  <a:schemeClr val="bg1"/>
                </a:solidFill>
                <a:effectLst>
                  <a:outerShdw blurRad="38100" dist="38100" dir="2700000" algn="tl">
                    <a:srgbClr val="000000">
                      <a:alpha val="43137"/>
                    </a:srgbClr>
                  </a:outerShdw>
                </a:effectLst>
                <a:latin typeface="Candara" pitchFamily="34" charset="0"/>
              </a:rPr>
              <a:t>The BIG </a:t>
            </a:r>
            <a:r>
              <a:rPr lang="en-GB" sz="3200" b="1" dirty="0" smtClean="0">
                <a:solidFill>
                  <a:schemeClr val="bg1"/>
                </a:solidFill>
                <a:effectLst>
                  <a:outerShdw blurRad="38100" dist="38100" dir="2700000" algn="tl">
                    <a:srgbClr val="000000">
                      <a:alpha val="43137"/>
                    </a:srgbClr>
                  </a:outerShdw>
                </a:effectLst>
                <a:latin typeface="Candara" pitchFamily="34" charset="0"/>
              </a:rPr>
              <a:t>Question:</a:t>
            </a:r>
          </a:p>
          <a:p>
            <a:pPr algn="ctr"/>
            <a:r>
              <a:rPr kumimoji="0" lang="en-GB" sz="3200" b="1" i="1" u="sng" strike="noStrike" cap="none" normalizeH="0" baseline="0" dirty="0" smtClean="0">
                <a:ln>
                  <a:noFill/>
                </a:ln>
                <a:solidFill>
                  <a:schemeClr val="bg1"/>
                </a:solidFill>
                <a:effectLst>
                  <a:outerShdw blurRad="38100" dist="38100" dir="2700000" algn="tl">
                    <a:srgbClr val="000000">
                      <a:alpha val="43137"/>
                    </a:srgbClr>
                  </a:outerShdw>
                </a:effectLst>
                <a:latin typeface="Candara" pitchFamily="34" charset="0"/>
                <a:cs typeface="Arial" charset="0"/>
              </a:rPr>
              <a:t>What caused the Cold War?</a:t>
            </a:r>
          </a:p>
          <a:p>
            <a:pPr algn="ctr"/>
            <a:endParaRPr lang="en-GB" sz="2800" b="1" i="1" dirty="0" smtClean="0">
              <a:solidFill>
                <a:schemeClr val="bg1"/>
              </a:solidFill>
              <a:effectLst>
                <a:outerShdw blurRad="38100" dist="38100" dir="2700000" algn="tl">
                  <a:srgbClr val="000000">
                    <a:alpha val="43137"/>
                  </a:srgbClr>
                </a:outerShdw>
              </a:effectLst>
              <a:latin typeface="Candara" pitchFamily="34" charset="0"/>
            </a:endParaRPr>
          </a:p>
          <a:p>
            <a:pPr algn="ctr"/>
            <a:r>
              <a:rPr lang="en-GB" sz="3600" b="1" dirty="0" smtClean="0">
                <a:solidFill>
                  <a:schemeClr val="bg1"/>
                </a:solidFill>
                <a:effectLst>
                  <a:outerShdw blurRad="38100" dist="38100" dir="2700000" algn="tl">
                    <a:srgbClr val="000000">
                      <a:alpha val="43137"/>
                    </a:srgbClr>
                  </a:outerShdw>
                </a:effectLst>
              </a:rPr>
              <a:t>The “Liberation” of Eastern Europe</a:t>
            </a:r>
            <a:r>
              <a:rPr lang="en-GB" b="1" dirty="0" smtClean="0">
                <a:solidFill>
                  <a:schemeClr val="bg1"/>
                </a:solidFill>
                <a:effectLst>
                  <a:outerShdw blurRad="38100" dist="38100" dir="2700000" algn="tl">
                    <a:srgbClr val="000000">
                      <a:alpha val="43137"/>
                    </a:srgbClr>
                  </a:outerShdw>
                </a:effectLst>
              </a:rPr>
              <a:t/>
            </a:r>
            <a:br>
              <a:rPr lang="en-GB" b="1" dirty="0" smtClean="0">
                <a:solidFill>
                  <a:schemeClr val="bg1"/>
                </a:solidFill>
                <a:effectLst>
                  <a:outerShdw blurRad="38100" dist="38100" dir="2700000" algn="tl">
                    <a:srgbClr val="000000">
                      <a:alpha val="43137"/>
                    </a:srgbClr>
                  </a:outerShdw>
                </a:effectLst>
              </a:rPr>
            </a:br>
            <a:endParaRPr lang="en-GB" b="1" dirty="0">
              <a:solidFill>
                <a:schemeClr val="bg1"/>
              </a:solidFill>
              <a:effectLst>
                <a:outerShdw blurRad="38100" dist="38100" dir="2700000" algn="tl">
                  <a:srgbClr val="000000">
                    <a:alpha val="43137"/>
                  </a:srgbClr>
                </a:outerShdw>
              </a:effectLst>
            </a:endParaRPr>
          </a:p>
        </p:txBody>
      </p:sp>
      <p:sp>
        <p:nvSpPr>
          <p:cNvPr id="46082" name="AutoShape 2"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46084" name="AutoShape 4"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46086" name="AutoShape 6"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36096" y="1916832"/>
            <a:ext cx="3322712" cy="2506290"/>
          </a:xfrm>
        </p:spPr>
        <p:txBody>
          <a:bodyPr>
            <a:normAutofit fontScale="90000"/>
          </a:bodyPr>
          <a:lstStyle/>
          <a:p>
            <a:r>
              <a:rPr lang="en-GB" sz="2700" b="1" dirty="0" smtClean="0">
                <a:effectLst>
                  <a:outerShdw blurRad="38100" dist="38100" dir="2700000" algn="tl">
                    <a:srgbClr val="000000">
                      <a:alpha val="43137"/>
                    </a:srgbClr>
                  </a:outerShdw>
                </a:effectLst>
              </a:rPr>
              <a:t>Soviet War Memorial, </a:t>
            </a:r>
            <a:r>
              <a:rPr lang="en-GB" sz="2700" b="1" dirty="0" err="1" smtClean="0">
                <a:effectLst>
                  <a:outerShdw blurRad="38100" dist="38100" dir="2700000" algn="tl">
                    <a:srgbClr val="000000">
                      <a:alpha val="43137"/>
                    </a:srgbClr>
                  </a:outerShdw>
                </a:effectLst>
              </a:rPr>
              <a:t>Treptower</a:t>
            </a:r>
            <a:r>
              <a:rPr lang="en-GB" sz="2700" b="1" dirty="0" smtClean="0">
                <a:effectLst>
                  <a:outerShdw blurRad="38100" dist="38100" dir="2700000" algn="tl">
                    <a:srgbClr val="000000">
                      <a:alpha val="43137"/>
                    </a:srgbClr>
                  </a:outerShdw>
                </a:effectLst>
              </a:rPr>
              <a:t> Park, Berlin.</a:t>
            </a:r>
            <a:r>
              <a:rPr lang="en-GB" sz="2200" dirty="0" smtClean="0"/>
              <a:t/>
            </a:r>
            <a:br>
              <a:rPr lang="en-GB" sz="2200" dirty="0" smtClean="0"/>
            </a:br>
            <a:r>
              <a:rPr lang="en-GB" sz="2200" dirty="0" smtClean="0"/>
              <a:t/>
            </a:r>
            <a:br>
              <a:rPr lang="en-GB" sz="2200" dirty="0" smtClean="0"/>
            </a:br>
            <a:r>
              <a:rPr lang="en-GB" sz="2000" dirty="0" smtClean="0"/>
              <a:t/>
            </a:r>
            <a:br>
              <a:rPr lang="en-GB" sz="2000" dirty="0" smtClean="0"/>
            </a:br>
            <a:r>
              <a:rPr lang="en-GB" sz="2700" dirty="0" smtClean="0"/>
              <a:t>Is this really a statue of “liberation”, or is it one huge monument of propaganda for the occupied peoples?</a:t>
            </a:r>
            <a:endParaRPr lang="en-GB" sz="2000" dirty="0"/>
          </a:p>
        </p:txBody>
      </p:sp>
      <p:pic>
        <p:nvPicPr>
          <p:cNvPr id="30722" name="Picture 2" descr="http://www.war-memorial.net/includes/send_binary_mid.asp?path=\\172.21.204.202\webvol9\9v\mdplv8buiz1wtrk\war-memorial.net\public_html\files\mem\_20100103013143.jpg&amp;Width=500">
            <a:hlinkClick r:id="rId2"/>
          </p:cNvPr>
          <p:cNvPicPr>
            <a:picLocks noChangeAspect="1" noChangeArrowheads="1"/>
          </p:cNvPicPr>
          <p:nvPr/>
        </p:nvPicPr>
        <p:blipFill>
          <a:blip r:embed="rId3"/>
          <a:srcRect/>
          <a:stretch>
            <a:fillRect/>
          </a:stretch>
        </p:blipFill>
        <p:spPr bwMode="auto">
          <a:xfrm>
            <a:off x="0" y="-8945"/>
            <a:ext cx="5148064" cy="6866945"/>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39552" y="44624"/>
            <a:ext cx="7968885" cy="584775"/>
          </a:xfrm>
          <a:prstGeom prst="rect">
            <a:avLst/>
          </a:prstGeom>
          <a:noFill/>
        </p:spPr>
        <p:txBody>
          <a:bodyPr wrap="square" lIns="91440" tIns="45720" rIns="91440" bIns="45720">
            <a:spAutoFit/>
          </a:bodyPr>
          <a:lstStyle/>
          <a:p>
            <a:pPr algn="ctr">
              <a:spcAft>
                <a:spcPts val="0"/>
              </a:spcAft>
            </a:pPr>
            <a:r>
              <a:rPr lang="en-GB" sz="3200" b="1" dirty="0" smtClean="0">
                <a:effectLst>
                  <a:outerShdw blurRad="38100" dist="38100" dir="2700000" algn="tl">
                    <a:srgbClr val="000000">
                      <a:alpha val="43137"/>
                    </a:srgbClr>
                  </a:outerShdw>
                </a:effectLst>
              </a:rPr>
              <a:t>Lesson II </a:t>
            </a:r>
            <a:r>
              <a:rPr lang="en-GB" sz="3200" b="1" dirty="0" smtClean="0">
                <a:effectLst>
                  <a:outerShdw blurRad="38100" dist="38100" dir="2700000" algn="tl">
                    <a:srgbClr val="000000">
                      <a:alpha val="43137"/>
                    </a:srgbClr>
                  </a:outerShdw>
                </a:effectLst>
              </a:rPr>
              <a:t>– </a:t>
            </a:r>
            <a:r>
              <a:rPr lang="en-GB" sz="3200" b="1" dirty="0" smtClean="0">
                <a:effectLst>
                  <a:outerShdw blurRad="38100" dist="38100" dir="2700000" algn="tl">
                    <a:srgbClr val="000000">
                      <a:alpha val="43137"/>
                    </a:srgbClr>
                  </a:outerShdw>
                </a:effectLst>
              </a:rPr>
              <a:t>The “Liberation” of Eastern Europe</a:t>
            </a:r>
            <a:endParaRPr lang="en-GB" sz="3200" b="1" dirty="0">
              <a:effectLst>
                <a:outerShdw blurRad="38100" dist="38100" dir="2700000" algn="tl">
                  <a:srgbClr val="000000">
                    <a:alpha val="43137"/>
                  </a:srgbClr>
                </a:outerShdw>
              </a:effectLst>
              <a:ea typeface="Times New Roman"/>
            </a:endParaRPr>
          </a:p>
        </p:txBody>
      </p:sp>
      <p:sp>
        <p:nvSpPr>
          <p:cNvPr id="8" name="TextBox 7"/>
          <p:cNvSpPr txBox="1"/>
          <p:nvPr/>
        </p:nvSpPr>
        <p:spPr>
          <a:xfrm>
            <a:off x="251520" y="2183373"/>
            <a:ext cx="8496944" cy="3477875"/>
          </a:xfrm>
          <a:prstGeom prst="rect">
            <a:avLst/>
          </a:prstGeom>
          <a:noFill/>
        </p:spPr>
        <p:txBody>
          <a:bodyPr wrap="square" rtlCol="0">
            <a:spAutoFit/>
          </a:bodyPr>
          <a:lstStyle/>
          <a:p>
            <a:pPr algn="ctr"/>
            <a:r>
              <a:rPr lang="en-GB" sz="2400" b="1" dirty="0" smtClean="0">
                <a:latin typeface="Arial Narrow" pitchFamily="34" charset="0"/>
              </a:rPr>
              <a:t>CONSIDER - Who’s more trustworthy as a source of evidence:</a:t>
            </a:r>
          </a:p>
          <a:p>
            <a:pPr algn="ctr"/>
            <a:endParaRPr lang="en-GB" sz="2800" dirty="0" smtClean="0">
              <a:latin typeface="Arial Narrow" pitchFamily="34" charset="0"/>
            </a:endParaRPr>
          </a:p>
          <a:p>
            <a:pPr algn="ctr"/>
            <a:r>
              <a:rPr lang="en-GB" sz="2800" i="1" dirty="0" smtClean="0">
                <a:latin typeface="Arial Narrow" pitchFamily="34" charset="0"/>
              </a:rPr>
              <a:t>A historian who wasn’t even born at the time of the event</a:t>
            </a:r>
          </a:p>
          <a:p>
            <a:pPr algn="ctr"/>
            <a:endParaRPr lang="en-GB" sz="2800" dirty="0" smtClean="0">
              <a:latin typeface="Arial Narrow" pitchFamily="34" charset="0"/>
            </a:endParaRPr>
          </a:p>
          <a:p>
            <a:pPr algn="ctr"/>
            <a:r>
              <a:rPr lang="en-GB" sz="2800" dirty="0" smtClean="0">
                <a:latin typeface="Arial Narrow" pitchFamily="34" charset="0"/>
              </a:rPr>
              <a:t>OR</a:t>
            </a:r>
          </a:p>
          <a:p>
            <a:pPr algn="ctr"/>
            <a:endParaRPr lang="en-GB" sz="2800" dirty="0" smtClean="0">
              <a:latin typeface="Arial Narrow" pitchFamily="34" charset="0"/>
            </a:endParaRPr>
          </a:p>
          <a:p>
            <a:pPr algn="ctr"/>
            <a:r>
              <a:rPr lang="en-GB" sz="2800" i="1" dirty="0" smtClean="0">
                <a:latin typeface="Arial Narrow" pitchFamily="34" charset="0"/>
              </a:rPr>
              <a:t>An eyewitness who was leading a country fighting against the enemy they’re talking about?</a:t>
            </a:r>
          </a:p>
        </p:txBody>
      </p:sp>
      <p:cxnSp>
        <p:nvCxnSpPr>
          <p:cNvPr id="10" name="Straight Connector 9"/>
          <p:cNvCxnSpPr/>
          <p:nvPr/>
        </p:nvCxnSpPr>
        <p:spPr>
          <a:xfrm>
            <a:off x="323528" y="1484784"/>
            <a:ext cx="8352928" cy="158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39552" y="632882"/>
            <a:ext cx="7968885" cy="707886"/>
          </a:xfrm>
          <a:prstGeom prst="rect">
            <a:avLst/>
          </a:prstGeom>
          <a:noFill/>
        </p:spPr>
        <p:txBody>
          <a:bodyPr wrap="square" lIns="91440" tIns="45720" rIns="91440" bIns="45720">
            <a:spAutoFit/>
          </a:bodyPr>
          <a:lstStyle/>
          <a:p>
            <a:pPr>
              <a:buFont typeface="Arial" pitchFamily="34" charset="0"/>
              <a:buChar char="•"/>
            </a:pPr>
            <a:r>
              <a:rPr lang="en-GB" sz="2000" dirty="0" smtClean="0"/>
              <a:t> Explain why the USSR “liberated” Eastern Europe</a:t>
            </a:r>
          </a:p>
          <a:p>
            <a:pPr>
              <a:buFont typeface="Arial" pitchFamily="34" charset="0"/>
              <a:buChar char="•"/>
            </a:pPr>
            <a:r>
              <a:rPr lang="en-GB" sz="2000" dirty="0" smtClean="0"/>
              <a:t> Evaluate the utility of contemporary leaders’ accounts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36096" y="1916832"/>
            <a:ext cx="3322712" cy="2506290"/>
          </a:xfrm>
        </p:spPr>
        <p:txBody>
          <a:bodyPr>
            <a:normAutofit fontScale="90000"/>
          </a:bodyPr>
          <a:lstStyle/>
          <a:p>
            <a:r>
              <a:rPr lang="en-GB" sz="2200" b="1" dirty="0" smtClean="0">
                <a:effectLst>
                  <a:outerShdw blurRad="38100" dist="38100" dir="2700000" algn="tl">
                    <a:srgbClr val="000000">
                      <a:alpha val="43137"/>
                    </a:srgbClr>
                  </a:outerShdw>
                </a:effectLst>
              </a:rPr>
              <a:t>Soviet War Memorial, </a:t>
            </a:r>
            <a:r>
              <a:rPr lang="en-GB" sz="2200" b="1" dirty="0" err="1" smtClean="0">
                <a:effectLst>
                  <a:outerShdw blurRad="38100" dist="38100" dir="2700000" algn="tl">
                    <a:srgbClr val="000000">
                      <a:alpha val="43137"/>
                    </a:srgbClr>
                  </a:outerShdw>
                </a:effectLst>
              </a:rPr>
              <a:t>Treptower</a:t>
            </a:r>
            <a:r>
              <a:rPr lang="en-GB" sz="2200" b="1" dirty="0" smtClean="0">
                <a:effectLst>
                  <a:outerShdw blurRad="38100" dist="38100" dir="2700000" algn="tl">
                    <a:srgbClr val="000000">
                      <a:alpha val="43137"/>
                    </a:srgbClr>
                  </a:outerShdw>
                </a:effectLst>
              </a:rPr>
              <a:t> Park, Berlin.</a:t>
            </a:r>
            <a:r>
              <a:rPr lang="en-GB" sz="2000" dirty="0" smtClean="0"/>
              <a:t/>
            </a:r>
            <a:br>
              <a:rPr lang="en-GB" sz="2000" dirty="0" smtClean="0"/>
            </a:br>
            <a:r>
              <a:rPr lang="en-GB" sz="2000" dirty="0" smtClean="0"/>
              <a:t/>
            </a:r>
            <a:br>
              <a:rPr lang="en-GB" sz="2000" dirty="0" smtClean="0"/>
            </a:br>
            <a:r>
              <a:rPr lang="en-GB" sz="2000" dirty="0" smtClean="0"/>
              <a:t>Build in the years immediately following the Second World War in Soviet controlled Berlin to commemorate the loss of 20,000 Soviet soldiers who died in the Battle for Berlin April-May 1945.</a:t>
            </a:r>
            <a:br>
              <a:rPr lang="en-GB" sz="2000" dirty="0" smtClean="0"/>
            </a:br>
            <a:r>
              <a:rPr lang="en-GB" sz="2000" dirty="0" smtClean="0"/>
              <a:t/>
            </a:r>
            <a:br>
              <a:rPr lang="en-GB" sz="2000" dirty="0" smtClean="0"/>
            </a:br>
            <a:r>
              <a:rPr lang="en-GB" sz="2000" dirty="0" smtClean="0"/>
              <a:t>They died to save the German people, and all East Europeans from Fascism (Nazism).</a:t>
            </a:r>
            <a:br>
              <a:rPr lang="en-GB" sz="2000" dirty="0" smtClean="0"/>
            </a:br>
            <a:r>
              <a:rPr lang="en-GB" sz="2000" dirty="0" smtClean="0"/>
              <a:t/>
            </a:r>
            <a:br>
              <a:rPr lang="en-GB" sz="2000" dirty="0" smtClean="0"/>
            </a:br>
            <a:r>
              <a:rPr lang="en-GB" sz="2000" dirty="0" smtClean="0"/>
              <a:t>What in this statue suggests “liberation”?</a:t>
            </a:r>
            <a:endParaRPr lang="en-GB" sz="2000" dirty="0"/>
          </a:p>
        </p:txBody>
      </p:sp>
      <p:pic>
        <p:nvPicPr>
          <p:cNvPr id="30722" name="Picture 2" descr="http://www.war-memorial.net/includes/send_binary_mid.asp?path=\\172.21.204.202\webvol9\9v\mdplv8buiz1wtrk\war-memorial.net\public_html\files\mem\_20100103013143.jpg&amp;Width=500">
            <a:hlinkClick r:id="rId2"/>
          </p:cNvPr>
          <p:cNvPicPr>
            <a:picLocks noChangeAspect="1" noChangeArrowheads="1"/>
          </p:cNvPicPr>
          <p:nvPr/>
        </p:nvPicPr>
        <p:blipFill>
          <a:blip r:embed="rId3"/>
          <a:srcRect/>
          <a:stretch>
            <a:fillRect/>
          </a:stretch>
        </p:blipFill>
        <p:spPr bwMode="auto">
          <a:xfrm>
            <a:off x="0" y="-8945"/>
            <a:ext cx="5148064" cy="6866945"/>
          </a:xfrm>
          <a:prstGeom prst="rect">
            <a:avLst/>
          </a:prstGeom>
          <a:noFill/>
        </p:spPr>
      </p:pic>
      <p:sp>
        <p:nvSpPr>
          <p:cNvPr id="9" name="Notched Right Arrow 8"/>
          <p:cNvSpPr/>
          <p:nvPr/>
        </p:nvSpPr>
        <p:spPr>
          <a:xfrm rot="11663033">
            <a:off x="2791690" y="5067492"/>
            <a:ext cx="2232248" cy="441808"/>
          </a:xfrm>
          <a:prstGeom prst="notched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Notched Right Arrow 9"/>
          <p:cNvSpPr/>
          <p:nvPr/>
        </p:nvSpPr>
        <p:spPr>
          <a:xfrm rot="10273378">
            <a:off x="2648421" y="3452706"/>
            <a:ext cx="2232248" cy="441808"/>
          </a:xfrm>
          <a:prstGeom prst="notched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Notched Right Arrow 10"/>
          <p:cNvSpPr/>
          <p:nvPr/>
        </p:nvSpPr>
        <p:spPr>
          <a:xfrm rot="11663033">
            <a:off x="3295747" y="2043156"/>
            <a:ext cx="2232248" cy="441808"/>
          </a:xfrm>
          <a:prstGeom prst="notched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Notched Right Arrow 11"/>
          <p:cNvSpPr/>
          <p:nvPr/>
        </p:nvSpPr>
        <p:spPr>
          <a:xfrm rot="9886536">
            <a:off x="2718631" y="285341"/>
            <a:ext cx="2232248" cy="441808"/>
          </a:xfrm>
          <a:prstGeom prst="notched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0724" name="Picture 4" descr="http://www.war-memorial.net/includes/send_binary_mid.asp?path=\\172.21.204.202\webvol9\9v\mdplv8buiz1wtrk\war-memorial.net\public_html\files\mem\_20100103013135.jpg&amp;Width=500">
            <a:hlinkClick r:id="rId4"/>
          </p:cNvPr>
          <p:cNvPicPr>
            <a:picLocks noChangeAspect="1" noChangeArrowheads="1"/>
          </p:cNvPicPr>
          <p:nvPr/>
        </p:nvPicPr>
        <p:blipFill>
          <a:blip r:embed="rId5"/>
          <a:srcRect/>
          <a:stretch>
            <a:fillRect/>
          </a:stretch>
        </p:blipFill>
        <p:spPr bwMode="auto">
          <a:xfrm>
            <a:off x="-75117" y="0"/>
            <a:ext cx="9219117" cy="685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30724"/>
                                        </p:tgtEl>
                                      </p:cBhvr>
                                    </p:animEffect>
                                    <p:set>
                                      <p:cBhvr>
                                        <p:cTn id="7" dur="1" fill="hold">
                                          <p:stCondLst>
                                            <p:cond delay="1999"/>
                                          </p:stCondLst>
                                        </p:cTn>
                                        <p:tgtEl>
                                          <p:spTgt spid="3072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20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20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AutoShape 2"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46084" name="AutoShape 4"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46086" name="AutoShape 6"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pic>
        <p:nvPicPr>
          <p:cNvPr id="16386" name="Picture 2" descr="http://www.ushmm.org/lcmedia/map/lc/image/eur86820.gif"/>
          <p:cNvPicPr>
            <a:picLocks noChangeAspect="1" noChangeArrowheads="1"/>
          </p:cNvPicPr>
          <p:nvPr/>
        </p:nvPicPr>
        <p:blipFill>
          <a:blip r:embed="rId2"/>
          <a:srcRect/>
          <a:stretch>
            <a:fillRect/>
          </a:stretch>
        </p:blipFill>
        <p:spPr bwMode="auto">
          <a:xfrm>
            <a:off x="395536" y="620688"/>
            <a:ext cx="8339210" cy="5472608"/>
          </a:xfrm>
          <a:prstGeom prst="rect">
            <a:avLst/>
          </a:prstGeom>
          <a:noFill/>
        </p:spPr>
      </p:pic>
      <p:sp>
        <p:nvSpPr>
          <p:cNvPr id="14" name="16-Point Star 13"/>
          <p:cNvSpPr/>
          <p:nvPr/>
        </p:nvSpPr>
        <p:spPr>
          <a:xfrm>
            <a:off x="2699792" y="908720"/>
            <a:ext cx="5976664" cy="4608512"/>
          </a:xfrm>
          <a:prstGeom prst="star16">
            <a:avLst>
              <a:gd name="adj" fmla="val 43244"/>
            </a:avLst>
          </a:prstGeom>
          <a:solidFill>
            <a:srgbClr val="FF0000">
              <a:alpha val="4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000" b="1" dirty="0" smtClean="0">
                <a:effectLst>
                  <a:outerShdw blurRad="38100" dist="38100" dir="2700000" algn="tl">
                    <a:srgbClr val="000000">
                      <a:alpha val="43137"/>
                    </a:srgbClr>
                  </a:outerShdw>
                </a:effectLst>
              </a:rPr>
              <a:t>LIBERATED LAND</a:t>
            </a:r>
            <a:endParaRPr lang="en-GB" sz="60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p:cNvPicPr>
            <a:picLocks noChangeAspect="1" noChangeArrowheads="1"/>
          </p:cNvPicPr>
          <p:nvPr/>
        </p:nvPicPr>
        <p:blipFill>
          <a:blip r:embed="rId3"/>
          <a:srcRect/>
          <a:stretch>
            <a:fillRect/>
          </a:stretch>
        </p:blipFill>
        <p:spPr bwMode="auto">
          <a:xfrm>
            <a:off x="1" y="1988840"/>
            <a:ext cx="9143999" cy="2880320"/>
          </a:xfrm>
          <a:prstGeom prst="rect">
            <a:avLst/>
          </a:prstGeom>
          <a:noFill/>
        </p:spPr>
      </p:pic>
      <p:sp>
        <p:nvSpPr>
          <p:cNvPr id="9" name="TextBox 8"/>
          <p:cNvSpPr txBox="1"/>
          <p:nvPr/>
        </p:nvSpPr>
        <p:spPr>
          <a:xfrm>
            <a:off x="755576" y="-27384"/>
            <a:ext cx="7632848" cy="6801862"/>
          </a:xfrm>
          <a:prstGeom prst="rect">
            <a:avLst/>
          </a:prstGeom>
          <a:noFill/>
        </p:spPr>
        <p:txBody>
          <a:bodyPr wrap="square" rtlCol="0">
            <a:spAutoFit/>
          </a:bodyPr>
          <a:lstStyle/>
          <a:p>
            <a:pPr algn="ctr"/>
            <a:endParaRPr lang="en-GB" sz="2800" dirty="0" smtClean="0">
              <a:latin typeface="Candara" pitchFamily="34" charset="0"/>
            </a:endParaRPr>
          </a:p>
          <a:p>
            <a:pPr algn="ctr"/>
            <a:r>
              <a:rPr lang="en-GB" sz="3200" dirty="0" smtClean="0">
                <a:latin typeface="Candara" pitchFamily="34" charset="0"/>
              </a:rPr>
              <a:t>The </a:t>
            </a:r>
            <a:r>
              <a:rPr lang="en-GB" sz="3200" b="1" u="sng" dirty="0" smtClean="0">
                <a:solidFill>
                  <a:srgbClr val="C00000"/>
                </a:solidFill>
                <a:latin typeface="Candara" pitchFamily="34" charset="0"/>
              </a:rPr>
              <a:t>“Liberation” </a:t>
            </a:r>
            <a:r>
              <a:rPr lang="en-GB" sz="3200" dirty="0" smtClean="0">
                <a:latin typeface="Candara" pitchFamily="34" charset="0"/>
              </a:rPr>
              <a:t>of Eastern Europe</a:t>
            </a:r>
            <a:endParaRPr kumimoji="0" lang="en-GB" sz="3200" i="1" u="sng" strike="noStrike" cap="none" normalizeH="0" baseline="0" dirty="0" smtClean="0">
              <a:ln>
                <a:noFill/>
              </a:ln>
              <a:latin typeface="Candara" pitchFamily="34" charset="0"/>
              <a:cs typeface="Arial" charset="0"/>
            </a:endParaRPr>
          </a:p>
          <a:p>
            <a:pPr algn="ctr"/>
            <a:endParaRPr lang="en-GB" sz="2800" b="1" dirty="0" smtClean="0"/>
          </a:p>
          <a:p>
            <a:pPr algn="ctr"/>
            <a:endParaRPr lang="en-GB" sz="2800" b="1" dirty="0" smtClean="0">
              <a:solidFill>
                <a:schemeClr val="bg1"/>
              </a:solidFill>
              <a:effectLst>
                <a:outerShdw blurRad="38100" dist="38100" dir="2700000" algn="tl">
                  <a:srgbClr val="000000">
                    <a:alpha val="43137"/>
                  </a:srgbClr>
                </a:outerShdw>
              </a:effectLst>
            </a:endParaRPr>
          </a:p>
          <a:p>
            <a:pPr algn="ctr"/>
            <a:endParaRPr lang="en-GB" sz="2800" b="1" dirty="0" smtClean="0">
              <a:solidFill>
                <a:schemeClr val="bg1"/>
              </a:solidFill>
              <a:effectLst>
                <a:outerShdw blurRad="38100" dist="38100" dir="2700000" algn="tl">
                  <a:srgbClr val="000000">
                    <a:alpha val="43137"/>
                  </a:srgbClr>
                </a:outerShdw>
              </a:effectLst>
            </a:endParaRPr>
          </a:p>
          <a:p>
            <a:pPr algn="ctr"/>
            <a:endParaRPr lang="en-GB" sz="2800" b="1" dirty="0" smtClean="0">
              <a:solidFill>
                <a:schemeClr val="bg1"/>
              </a:solidFill>
              <a:effectLst>
                <a:outerShdw blurRad="38100" dist="38100" dir="2700000" algn="tl">
                  <a:srgbClr val="000000">
                    <a:alpha val="43137"/>
                  </a:srgbClr>
                </a:outerShdw>
              </a:effectLst>
            </a:endParaRPr>
          </a:p>
          <a:p>
            <a:pPr algn="ctr"/>
            <a:endParaRPr lang="en-GB" sz="2800" b="1" dirty="0" smtClean="0">
              <a:solidFill>
                <a:schemeClr val="bg1"/>
              </a:solidFill>
              <a:effectLst>
                <a:outerShdw blurRad="38100" dist="38100" dir="2700000" algn="tl">
                  <a:srgbClr val="000000">
                    <a:alpha val="43137"/>
                  </a:srgbClr>
                </a:outerShdw>
              </a:effectLst>
            </a:endParaRPr>
          </a:p>
          <a:p>
            <a:pPr algn="ctr"/>
            <a:endParaRPr lang="en-GB" sz="2800" b="1" dirty="0" smtClean="0">
              <a:solidFill>
                <a:schemeClr val="bg1"/>
              </a:solidFill>
              <a:effectLst>
                <a:outerShdw blurRad="38100" dist="38100" dir="2700000" algn="tl">
                  <a:srgbClr val="000000">
                    <a:alpha val="43137"/>
                  </a:srgbClr>
                </a:outerShdw>
              </a:effectLst>
            </a:endParaRPr>
          </a:p>
          <a:p>
            <a:pPr algn="ctr"/>
            <a:endParaRPr lang="en-GB" sz="2800" b="1" dirty="0" smtClean="0">
              <a:solidFill>
                <a:schemeClr val="bg1"/>
              </a:solidFill>
              <a:effectLst>
                <a:outerShdw blurRad="38100" dist="38100" dir="2700000" algn="tl">
                  <a:srgbClr val="000000">
                    <a:alpha val="43137"/>
                  </a:srgbClr>
                </a:outerShdw>
              </a:effectLst>
            </a:endParaRPr>
          </a:p>
          <a:p>
            <a:pPr algn="ctr"/>
            <a:endParaRPr lang="en-GB" sz="2800" b="1" dirty="0" smtClean="0">
              <a:solidFill>
                <a:schemeClr val="bg1"/>
              </a:solidFill>
              <a:effectLst>
                <a:outerShdw blurRad="38100" dist="38100" dir="2700000" algn="tl">
                  <a:srgbClr val="000000">
                    <a:alpha val="43137"/>
                  </a:srgbClr>
                </a:outerShdw>
              </a:effectLst>
            </a:endParaRPr>
          </a:p>
          <a:p>
            <a:pPr algn="ctr"/>
            <a:endParaRPr lang="en-GB" sz="2800" b="1" dirty="0" smtClean="0">
              <a:effectLst>
                <a:outerShdw blurRad="38100" dist="38100" dir="2700000" algn="tl">
                  <a:srgbClr val="000000">
                    <a:alpha val="43137"/>
                  </a:srgbClr>
                </a:outerShdw>
              </a:effectLst>
            </a:endParaRPr>
          </a:p>
          <a:p>
            <a:pPr algn="ctr"/>
            <a:endParaRPr lang="en-GB" sz="2800" b="1" dirty="0" smtClean="0">
              <a:effectLst>
                <a:outerShdw blurRad="38100" dist="38100" dir="2700000" algn="tl">
                  <a:srgbClr val="000000">
                    <a:alpha val="43137"/>
                  </a:srgbClr>
                </a:outerShdw>
              </a:effectLst>
            </a:endParaRPr>
          </a:p>
          <a:p>
            <a:pPr algn="ctr"/>
            <a:r>
              <a:rPr lang="en-GB" sz="2400" b="1" dirty="0" smtClean="0">
                <a:effectLst>
                  <a:outerShdw blurRad="38100" dist="38100" dir="2700000" algn="tl">
                    <a:srgbClr val="000000">
                      <a:alpha val="43137"/>
                    </a:srgbClr>
                  </a:outerShdw>
                </a:effectLst>
              </a:rPr>
              <a:t>In the context of these highlighted words, what does “Liberated” imply?  </a:t>
            </a:r>
          </a:p>
          <a:p>
            <a:pPr algn="ctr"/>
            <a:r>
              <a:rPr lang="en-GB" sz="2400" b="1" dirty="0" smtClean="0">
                <a:effectLst>
                  <a:outerShdw blurRad="38100" dist="38100" dir="2700000" algn="tl">
                    <a:srgbClr val="000000">
                      <a:alpha val="43137"/>
                    </a:srgbClr>
                  </a:outerShdw>
                </a:effectLst>
              </a:rPr>
              <a:t>Does “Liberation” change over time?  Was this timeline produced in a pro-Soviet country?</a:t>
            </a:r>
            <a:endParaRPr lang="en-GB" sz="2000" b="1" dirty="0">
              <a:effectLst>
                <a:outerShdw blurRad="38100" dist="38100" dir="2700000" algn="tl">
                  <a:srgbClr val="000000">
                    <a:alpha val="43137"/>
                  </a:srgbClr>
                </a:outerShdw>
              </a:effectLst>
            </a:endParaRPr>
          </a:p>
        </p:txBody>
      </p:sp>
      <p:sp>
        <p:nvSpPr>
          <p:cNvPr id="4" name="Rectangle 3"/>
          <p:cNvSpPr/>
          <p:nvPr/>
        </p:nvSpPr>
        <p:spPr>
          <a:xfrm>
            <a:off x="323528" y="3212976"/>
            <a:ext cx="864096" cy="864096"/>
          </a:xfrm>
          <a:prstGeom prst="rect">
            <a:avLst/>
          </a:prstGeom>
          <a:solidFill>
            <a:srgbClr val="FFFF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1331640" y="3212976"/>
            <a:ext cx="2304256" cy="504056"/>
          </a:xfrm>
          <a:prstGeom prst="rect">
            <a:avLst/>
          </a:prstGeom>
          <a:solidFill>
            <a:srgbClr val="FFFF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4283968" y="3212976"/>
            <a:ext cx="1872208" cy="360040"/>
          </a:xfrm>
          <a:prstGeom prst="rect">
            <a:avLst/>
          </a:prstGeom>
          <a:solidFill>
            <a:srgbClr val="FFFF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Notched Right Arrow 6"/>
          <p:cNvSpPr/>
          <p:nvPr/>
        </p:nvSpPr>
        <p:spPr>
          <a:xfrm rot="8165599">
            <a:off x="463585" y="1827830"/>
            <a:ext cx="2618837" cy="367440"/>
          </a:xfrm>
          <a:prstGeom prst="notched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Notched Right Arrow 9"/>
          <p:cNvSpPr/>
          <p:nvPr/>
        </p:nvSpPr>
        <p:spPr>
          <a:xfrm rot="5400000">
            <a:off x="1979712" y="1988840"/>
            <a:ext cx="1800200" cy="360040"/>
          </a:xfrm>
          <a:prstGeom prst="notched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Notched Right Arrow 10"/>
          <p:cNvSpPr/>
          <p:nvPr/>
        </p:nvSpPr>
        <p:spPr>
          <a:xfrm rot="2452151">
            <a:off x="2690759" y="1875247"/>
            <a:ext cx="3042403" cy="445652"/>
          </a:xfrm>
          <a:prstGeom prst="notched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www.johndclare.net/images/Soviet_takeover.GIF"/>
          <p:cNvPicPr>
            <a:picLocks noChangeAspect="1" noChangeArrowheads="1"/>
          </p:cNvPicPr>
          <p:nvPr/>
        </p:nvPicPr>
        <p:blipFill>
          <a:blip r:embed="rId3"/>
          <a:srcRect/>
          <a:stretch>
            <a:fillRect/>
          </a:stretch>
        </p:blipFill>
        <p:spPr bwMode="auto">
          <a:xfrm>
            <a:off x="467544" y="404664"/>
            <a:ext cx="8187149" cy="6120680"/>
          </a:xfrm>
          <a:prstGeom prst="rect">
            <a:avLst/>
          </a:prstGeom>
          <a:noFill/>
        </p:spPr>
      </p:pic>
      <p:sp>
        <p:nvSpPr>
          <p:cNvPr id="12" name="TextBox 11"/>
          <p:cNvSpPr txBox="1"/>
          <p:nvPr/>
        </p:nvSpPr>
        <p:spPr>
          <a:xfrm>
            <a:off x="0" y="0"/>
            <a:ext cx="9144000" cy="338554"/>
          </a:xfrm>
          <a:prstGeom prst="rect">
            <a:avLst/>
          </a:prstGeom>
          <a:noFill/>
        </p:spPr>
        <p:txBody>
          <a:bodyPr wrap="square" rtlCol="0">
            <a:spAutoFit/>
          </a:bodyPr>
          <a:lstStyle/>
          <a:p>
            <a:pPr algn="ctr"/>
            <a:r>
              <a:rPr lang="en-GB" sz="1600" dirty="0" smtClean="0"/>
              <a:t>WHAT DOES </a:t>
            </a:r>
            <a:r>
              <a:rPr lang="en-GB" sz="1600" b="1" dirty="0" smtClean="0"/>
              <a:t>SOURCE G</a:t>
            </a:r>
            <a:r>
              <a:rPr lang="en-GB" sz="1600" dirty="0" smtClean="0"/>
              <a:t> SUGGEST ABOUT THE REASONS FOR THE LIBERATION OF EASTERN EUROPE?</a:t>
            </a:r>
            <a:endParaRPr lang="en-GB" sz="16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23528" y="260648"/>
            <a:ext cx="8544949" cy="5016758"/>
          </a:xfrm>
          <a:prstGeom prst="rect">
            <a:avLst/>
          </a:prstGeom>
          <a:solidFill>
            <a:schemeClr val="bg1"/>
          </a:solidFill>
        </p:spPr>
        <p:txBody>
          <a:bodyPr wrap="square">
            <a:spAutoFit/>
          </a:bodyPr>
          <a:lstStyle/>
          <a:p>
            <a:pPr algn="just"/>
            <a:r>
              <a:rPr lang="en-GB" sz="2000" dirty="0" smtClean="0"/>
              <a:t>‘From Stettin in the Baltic to Trieste in the Adriatic an </a:t>
            </a:r>
            <a:r>
              <a:rPr lang="en-GB" sz="2000" b="1" i="1" u="sng" dirty="0" smtClean="0"/>
              <a:t>iron curtain</a:t>
            </a:r>
            <a:r>
              <a:rPr lang="en-GB" sz="2000" dirty="0" smtClean="0"/>
              <a:t> has descended across the Continent. </a:t>
            </a:r>
            <a:r>
              <a:rPr lang="en-GB" sz="2000" dirty="0" smtClean="0"/>
              <a:t> Behind </a:t>
            </a:r>
            <a:r>
              <a:rPr lang="en-GB" sz="2000" dirty="0" smtClean="0"/>
              <a:t>that line lie all the capitals of the ancient states of Central and Eastern Europe. </a:t>
            </a:r>
            <a:r>
              <a:rPr lang="en-GB" sz="2000" dirty="0" smtClean="0"/>
              <a:t> Warsaw</a:t>
            </a:r>
            <a:r>
              <a:rPr lang="en-GB" sz="2000" dirty="0" smtClean="0"/>
              <a:t>, Berlin, Prague, Vienna, Budapest, Belgrade, Bucharest and Sofia, all these famous cities and the populations around them </a:t>
            </a:r>
            <a:r>
              <a:rPr lang="en-GB" sz="2000" b="1" u="sng" dirty="0" smtClean="0"/>
              <a:t>lie in what I must call the Soviet sphere</a:t>
            </a:r>
            <a:r>
              <a:rPr lang="en-GB" sz="2000" dirty="0" smtClean="0"/>
              <a:t>, and all are subject in one form or another, not only to Soviet influence but to a very high and, in some cases, </a:t>
            </a:r>
            <a:r>
              <a:rPr lang="en-GB" sz="2000" b="1" u="sng" dirty="0" smtClean="0"/>
              <a:t>increasing measure of control from Moscow</a:t>
            </a:r>
            <a:r>
              <a:rPr lang="en-GB" sz="2000" dirty="0" smtClean="0"/>
              <a:t>. The Communist parties, which were very small in all these Eastern States of Europe, have been raised to pre-eminence and power far beyond their numbers and are </a:t>
            </a:r>
            <a:r>
              <a:rPr lang="en-GB" sz="2000" b="1" u="sng" dirty="0" smtClean="0"/>
              <a:t>seeking everywhere to obtain totalitarian control</a:t>
            </a:r>
            <a:r>
              <a:rPr lang="en-GB" sz="2000" dirty="0" smtClean="0"/>
              <a:t>. Police governments are prevailing in nearly every case, and so far, except in Czechoslovakia, </a:t>
            </a:r>
            <a:r>
              <a:rPr lang="en-GB" sz="2000" b="1" u="sng" dirty="0" smtClean="0"/>
              <a:t>there is no true democracy</a:t>
            </a:r>
            <a:r>
              <a:rPr lang="en-GB" sz="2000" dirty="0" smtClean="0"/>
              <a:t>… this is certainly not the Liberated Europe we fought to build up. </a:t>
            </a:r>
            <a:r>
              <a:rPr lang="en-GB" sz="2000" b="1" u="sng" dirty="0" smtClean="0"/>
              <a:t>Nor is it one which contains the essentials of permanent peace</a:t>
            </a:r>
            <a:r>
              <a:rPr lang="en-GB" sz="2000" dirty="0" smtClean="0"/>
              <a:t>.’ </a:t>
            </a:r>
          </a:p>
          <a:p>
            <a:endParaRPr lang="en-GB" sz="2000" b="1" i="1" dirty="0" smtClean="0"/>
          </a:p>
          <a:p>
            <a:r>
              <a:rPr lang="en-GB" sz="2000" b="1" i="1" dirty="0" smtClean="0"/>
              <a:t>Winston Churchill, speaking in the USA, in the presence </a:t>
            </a:r>
            <a:endParaRPr lang="en-GB" sz="2000" b="1" i="1" dirty="0" smtClean="0"/>
          </a:p>
          <a:p>
            <a:r>
              <a:rPr lang="en-GB" sz="2000" b="1" i="1" dirty="0" smtClean="0"/>
              <a:t>of President </a:t>
            </a:r>
            <a:r>
              <a:rPr lang="en-GB" sz="2000" b="1" i="1" dirty="0" smtClean="0"/>
              <a:t>Truman, March 1946</a:t>
            </a:r>
            <a:endParaRPr lang="en-GB" sz="2000" b="1" i="1" dirty="0"/>
          </a:p>
        </p:txBody>
      </p:sp>
      <p:sp>
        <p:nvSpPr>
          <p:cNvPr id="8" name="TextBox 7"/>
          <p:cNvSpPr txBox="1"/>
          <p:nvPr/>
        </p:nvSpPr>
        <p:spPr>
          <a:xfrm>
            <a:off x="467544" y="5445224"/>
            <a:ext cx="5832648" cy="1200329"/>
          </a:xfrm>
          <a:prstGeom prst="rect">
            <a:avLst/>
          </a:prstGeom>
          <a:noFill/>
        </p:spPr>
        <p:txBody>
          <a:bodyPr wrap="square" rtlCol="0">
            <a:spAutoFit/>
          </a:bodyPr>
          <a:lstStyle/>
          <a:p>
            <a:r>
              <a:rPr lang="en-GB" b="1" u="sng" dirty="0" smtClean="0"/>
              <a:t>TASK</a:t>
            </a:r>
            <a:r>
              <a:rPr lang="en-GB" b="1" dirty="0" smtClean="0"/>
              <a:t> - </a:t>
            </a:r>
            <a:r>
              <a:rPr lang="en-GB" dirty="0" smtClean="0"/>
              <a:t>Choose one of the underlined phrases, highlight it in your book and explain what this means – link this back to your homework – who is talking, who is he talking to?  Why might he be suggesting this?  Is he trustworthy?</a:t>
            </a:r>
            <a:endParaRPr lang="en-GB" dirty="0"/>
          </a:p>
        </p:txBody>
      </p:sp>
      <p:sp>
        <p:nvSpPr>
          <p:cNvPr id="9" name="Rectangle 8"/>
          <p:cNvSpPr/>
          <p:nvPr/>
        </p:nvSpPr>
        <p:spPr>
          <a:xfrm>
            <a:off x="323528" y="260648"/>
            <a:ext cx="8544949" cy="5016758"/>
          </a:xfrm>
          <a:prstGeom prst="rect">
            <a:avLst/>
          </a:prstGeom>
          <a:solidFill>
            <a:schemeClr val="bg1"/>
          </a:solidFill>
        </p:spPr>
        <p:txBody>
          <a:bodyPr wrap="square">
            <a:spAutoFit/>
          </a:bodyPr>
          <a:lstStyle/>
          <a:p>
            <a:pPr algn="just"/>
            <a:r>
              <a:rPr lang="en-GB" sz="2000" dirty="0" smtClean="0"/>
              <a:t>‘From Stettin in the Baltic to Trieste in the Adriatic an </a:t>
            </a:r>
            <a:r>
              <a:rPr lang="en-GB" sz="2000" i="1" dirty="0" smtClean="0"/>
              <a:t>iron curtain</a:t>
            </a:r>
            <a:r>
              <a:rPr lang="en-GB" sz="2000" dirty="0" smtClean="0"/>
              <a:t> has descended across the Continent. </a:t>
            </a:r>
            <a:r>
              <a:rPr lang="en-GB" sz="2000" dirty="0" smtClean="0"/>
              <a:t> Behind </a:t>
            </a:r>
            <a:r>
              <a:rPr lang="en-GB" sz="2000" dirty="0" smtClean="0"/>
              <a:t>that line lie all the capitals of the ancient states of Central and Eastern Europe. </a:t>
            </a:r>
            <a:r>
              <a:rPr lang="en-GB" sz="2000" dirty="0" smtClean="0"/>
              <a:t> Warsaw</a:t>
            </a:r>
            <a:r>
              <a:rPr lang="en-GB" sz="2000" dirty="0" smtClean="0"/>
              <a:t>, Berlin, Prague, Vienna, Budapest, Belgrade, Bucharest and Sofia, all these famous cities and the populations around them lie in what I must call the Soviet sphere, and all are subject in one form or another, not only to Soviet influence but to a very high and, in some cases, increasing measure of control from Moscow. The Communist parties, which were very small in all these Eastern States of Europe, have been raised to pre-eminence and power far beyond their numbers and are seeking everywhere to obtain totalitarian control. Police governments are prevailing in nearly every case, and so far, except in Czechoslovakia, there is no true democracy… this is certainly not the Liberated Europe we fought to build up. Nor is it one which contains the essentials of permanent peace.’ </a:t>
            </a:r>
          </a:p>
          <a:p>
            <a:endParaRPr lang="en-GB" sz="2000" b="1" i="1" dirty="0" smtClean="0"/>
          </a:p>
          <a:p>
            <a:r>
              <a:rPr lang="en-GB" sz="2000" b="1" i="1" dirty="0" smtClean="0"/>
              <a:t>Winston Churchill, speaking in the USA, in the presence </a:t>
            </a:r>
            <a:endParaRPr lang="en-GB" sz="2000" b="1" i="1" dirty="0" smtClean="0"/>
          </a:p>
          <a:p>
            <a:r>
              <a:rPr lang="en-GB" sz="2000" b="1" i="1" dirty="0" smtClean="0"/>
              <a:t>of President </a:t>
            </a:r>
            <a:r>
              <a:rPr lang="en-GB" sz="2000" b="1" i="1" dirty="0" smtClean="0"/>
              <a:t>Truman, March 1946</a:t>
            </a:r>
            <a:endParaRPr lang="en-GB" sz="2000" b="1" i="1" dirty="0"/>
          </a:p>
        </p:txBody>
      </p:sp>
      <p:pic>
        <p:nvPicPr>
          <p:cNvPr id="31746" name="Picture 2" descr="http://ts3.mm.bing.net/th?id=H.4790663253197254&amp;pid=1.7&amp;w=148&amp;h=155&amp;c=7&amp;rs=1"/>
          <p:cNvPicPr>
            <a:picLocks noChangeAspect="1" noChangeArrowheads="1"/>
          </p:cNvPicPr>
          <p:nvPr/>
        </p:nvPicPr>
        <p:blipFill>
          <a:blip r:embed="rId2"/>
          <a:srcRect/>
          <a:stretch>
            <a:fillRect/>
          </a:stretch>
        </p:blipFill>
        <p:spPr bwMode="auto">
          <a:xfrm>
            <a:off x="6372200" y="3956189"/>
            <a:ext cx="2771800" cy="2901811"/>
          </a:xfrm>
          <a:prstGeom prst="rect">
            <a:avLst/>
          </a:prstGeom>
          <a:noFill/>
        </p:spPr>
      </p:pic>
      <p:sp>
        <p:nvSpPr>
          <p:cNvPr id="10" name="TextBox 9"/>
          <p:cNvSpPr txBox="1"/>
          <p:nvPr/>
        </p:nvSpPr>
        <p:spPr>
          <a:xfrm>
            <a:off x="467544" y="5445224"/>
            <a:ext cx="5832648" cy="923330"/>
          </a:xfrm>
          <a:prstGeom prst="rect">
            <a:avLst/>
          </a:prstGeom>
          <a:noFill/>
        </p:spPr>
        <p:txBody>
          <a:bodyPr wrap="square" rtlCol="0">
            <a:spAutoFit/>
          </a:bodyPr>
          <a:lstStyle/>
          <a:p>
            <a:r>
              <a:rPr lang="en-GB" b="1" u="sng" dirty="0" smtClean="0"/>
              <a:t>TASK</a:t>
            </a:r>
            <a:r>
              <a:rPr lang="en-GB" b="1" dirty="0" smtClean="0"/>
              <a:t> – </a:t>
            </a:r>
            <a:r>
              <a:rPr lang="en-GB" dirty="0" smtClean="0"/>
              <a:t>Highlight  a phrase that Churchill uses and explain what he means – what prediction is Churchill making for Europe?</a:t>
            </a:r>
            <a:endParaRPr lang="en-GB" dirty="0"/>
          </a:p>
        </p:txBody>
      </p:sp>
      <p:sp>
        <p:nvSpPr>
          <p:cNvPr id="11" name="TextBox 10"/>
          <p:cNvSpPr txBox="1"/>
          <p:nvPr/>
        </p:nvSpPr>
        <p:spPr>
          <a:xfrm>
            <a:off x="0" y="0"/>
            <a:ext cx="2483768" cy="369332"/>
          </a:xfrm>
          <a:prstGeom prst="rect">
            <a:avLst/>
          </a:prstGeom>
          <a:noFill/>
        </p:spPr>
        <p:txBody>
          <a:bodyPr wrap="square" rtlCol="0">
            <a:spAutoFit/>
          </a:bodyPr>
          <a:lstStyle/>
          <a:p>
            <a:r>
              <a:rPr lang="en-GB" b="1" dirty="0" smtClean="0"/>
              <a:t>SOURCE H</a:t>
            </a:r>
            <a:endParaRPr lang="en-GB"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2" nodeType="clickEffect">
                                  <p:stCondLst>
                                    <p:cond delay="0"/>
                                  </p:stCondLst>
                                  <p:childTnLst>
                                    <p:animEffect transition="out" filter="fade">
                                      <p:cBhvr>
                                        <p:cTn id="11" dur="2000"/>
                                        <p:tgtEl>
                                          <p:spTgt spid="10"/>
                                        </p:tgtEl>
                                      </p:cBhvr>
                                    </p:animEffect>
                                    <p:set>
                                      <p:cBhvr>
                                        <p:cTn id="12" dur="1" fill="hold">
                                          <p:stCondLst>
                                            <p:cond delay="19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2000"/>
                                        <p:tgtEl>
                                          <p:spTgt spid="9"/>
                                        </p:tgtEl>
                                      </p:cBhvr>
                                    </p:animEffect>
                                    <p:set>
                                      <p:cBhvr>
                                        <p:cTn id="17" dur="1" fill="hold">
                                          <p:stCondLst>
                                            <p:cond delay="19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1"/>
      <p:bldP spid="10" grpId="2"/>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512676"/>
            <a:ext cx="9144000" cy="276999"/>
          </a:xfrm>
          <a:prstGeom prst="rect">
            <a:avLst/>
          </a:prstGeom>
          <a:solidFill>
            <a:schemeClr val="bg1"/>
          </a:solidFill>
        </p:spPr>
        <p:txBody>
          <a:bodyPr wrap="square">
            <a:spAutoFit/>
          </a:bodyPr>
          <a:lstStyle/>
          <a:p>
            <a:endParaRPr lang="en-GB" sz="1200" b="1" i="1" dirty="0" smtClean="0"/>
          </a:p>
        </p:txBody>
      </p:sp>
      <p:sp>
        <p:nvSpPr>
          <p:cNvPr id="9" name="Rectangle 8"/>
          <p:cNvSpPr/>
          <p:nvPr/>
        </p:nvSpPr>
        <p:spPr>
          <a:xfrm>
            <a:off x="323528" y="188640"/>
            <a:ext cx="8424936" cy="5324535"/>
          </a:xfrm>
          <a:prstGeom prst="rect">
            <a:avLst/>
          </a:prstGeom>
        </p:spPr>
        <p:txBody>
          <a:bodyPr wrap="square">
            <a:spAutoFit/>
          </a:bodyPr>
          <a:lstStyle/>
          <a:p>
            <a:r>
              <a:rPr lang="en-GB" sz="2000" b="1" dirty="0" smtClean="0"/>
              <a:t>SOURCE I</a:t>
            </a:r>
          </a:p>
          <a:p>
            <a:pPr algn="just"/>
            <a:endParaRPr lang="en-GB" sz="2000" dirty="0" smtClean="0"/>
          </a:p>
          <a:p>
            <a:pPr algn="just"/>
            <a:r>
              <a:rPr lang="en-GB" sz="2000" dirty="0" smtClean="0"/>
              <a:t>‘</a:t>
            </a:r>
            <a:r>
              <a:rPr lang="en-GB" sz="2000" dirty="0" smtClean="0"/>
              <a:t>The Soviet Union has lost in men several times more than Britain and the United States together. It may be that some quarters are trying to push into oblivion these sacrifices of the Soviet people which insured the liberation of Europe. But the Soviet Union cannot forget them. One can ask therefore, what can be surprising in the fact that the Soviet Union, in a desire to ensure its security for the future, tries to achieve that these countries should have governments whose relations to the Soviet Union are loyal? The growth of the influence of communism cannot be considered accidental. The influence of the Communists grew because during the hard years of the mastery of fascism in Europe, Communists slowed themselves to be reliable, daring and self-sacrificing fighters against fascist regimes for the liberty of peoples. </a:t>
            </a:r>
          </a:p>
          <a:p>
            <a:endParaRPr lang="en-GB" sz="2000" b="1" i="1" dirty="0" smtClean="0"/>
          </a:p>
          <a:p>
            <a:pPr algn="r"/>
            <a:r>
              <a:rPr lang="en-GB" sz="2000" b="1" i="1" dirty="0" smtClean="0"/>
              <a:t>Stalin’s </a:t>
            </a:r>
            <a:r>
              <a:rPr lang="en-GB" sz="2000" b="1" i="1" dirty="0" smtClean="0"/>
              <a:t>reply to </a:t>
            </a:r>
            <a:r>
              <a:rPr lang="en-GB" sz="2000" b="1" i="1" dirty="0" smtClean="0"/>
              <a:t>Churchill’s </a:t>
            </a:r>
            <a:r>
              <a:rPr lang="en-GB" sz="2000" b="1" i="1" dirty="0" smtClean="0"/>
              <a:t>speech, </a:t>
            </a:r>
            <a:endParaRPr lang="en-GB" sz="2000" b="1" i="1" dirty="0" smtClean="0"/>
          </a:p>
          <a:p>
            <a:pPr algn="r"/>
            <a:r>
              <a:rPr lang="en-GB" sz="2000" b="1" i="1" dirty="0" smtClean="0"/>
              <a:t>from </a:t>
            </a:r>
            <a:r>
              <a:rPr lang="en-GB" sz="2000" b="1" i="1" dirty="0" smtClean="0"/>
              <a:t>an interview with Pravda, March 1946</a:t>
            </a:r>
            <a:r>
              <a:rPr lang="en-GB" sz="2000" b="1" i="1" dirty="0" smtClean="0"/>
              <a:t>.</a:t>
            </a:r>
          </a:p>
          <a:p>
            <a:pPr algn="r"/>
            <a:r>
              <a:rPr lang="en-GB" sz="2000" b="1" i="1" dirty="0" smtClean="0"/>
              <a:t>(Pravda was a Communist magazine in Russia)</a:t>
            </a:r>
            <a:endParaRPr lang="en-GB" sz="2000" b="1" i="1" dirty="0" smtClean="0"/>
          </a:p>
        </p:txBody>
      </p:sp>
      <p:pic>
        <p:nvPicPr>
          <p:cNvPr id="9218" name="Picture 2" descr="http://ts4.mm.bing.net/th?id=H.4878164625262171&amp;pid=1.7&amp;w=127&amp;h=142&amp;c=7&amp;rs=1"/>
          <p:cNvPicPr>
            <a:picLocks noChangeAspect="1" noChangeArrowheads="1"/>
          </p:cNvPicPr>
          <p:nvPr/>
        </p:nvPicPr>
        <p:blipFill>
          <a:blip r:embed="rId3"/>
          <a:srcRect/>
          <a:stretch>
            <a:fillRect/>
          </a:stretch>
        </p:blipFill>
        <p:spPr bwMode="auto">
          <a:xfrm>
            <a:off x="323528" y="4365104"/>
            <a:ext cx="2833534" cy="3168352"/>
          </a:xfrm>
          <a:prstGeom prst="rect">
            <a:avLst/>
          </a:prstGeom>
          <a:noFill/>
        </p:spPr>
      </p:pic>
      <p:sp>
        <p:nvSpPr>
          <p:cNvPr id="10" name="TextBox 9"/>
          <p:cNvSpPr txBox="1"/>
          <p:nvPr/>
        </p:nvSpPr>
        <p:spPr>
          <a:xfrm>
            <a:off x="3347864" y="5733256"/>
            <a:ext cx="5544616" cy="923330"/>
          </a:xfrm>
          <a:prstGeom prst="rect">
            <a:avLst/>
          </a:prstGeom>
          <a:noFill/>
        </p:spPr>
        <p:txBody>
          <a:bodyPr wrap="square" rtlCol="0">
            <a:spAutoFit/>
          </a:bodyPr>
          <a:lstStyle/>
          <a:p>
            <a:pPr algn="ctr"/>
            <a:r>
              <a:rPr lang="en-GB" b="1" u="sng" dirty="0" smtClean="0"/>
              <a:t>TASK</a:t>
            </a:r>
            <a:r>
              <a:rPr lang="en-GB" b="1" dirty="0" smtClean="0"/>
              <a:t> – </a:t>
            </a:r>
            <a:r>
              <a:rPr lang="en-GB" dirty="0" smtClean="0"/>
              <a:t>Who do you trust more?  Source H or I and why?</a:t>
            </a:r>
          </a:p>
          <a:p>
            <a:pPr algn="ctr"/>
            <a:endParaRPr lang="en-GB" dirty="0" smtClean="0"/>
          </a:p>
          <a:p>
            <a:pPr algn="ctr"/>
            <a:r>
              <a:rPr lang="en-GB" dirty="0" smtClean="0"/>
              <a:t>Which one is more useful?</a:t>
            </a: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0" y="600684"/>
          <a:ext cx="9144000" cy="5784876"/>
        </p:xfrm>
        <a:graphic>
          <a:graphicData uri="http://schemas.openxmlformats.org/drawingml/2006/table">
            <a:tbl>
              <a:tblPr firstRow="1" bandRow="1">
                <a:tableStyleId>{5C22544A-7EE6-4342-B048-85BDC9FD1C3A}</a:tableStyleId>
              </a:tblPr>
              <a:tblGrid>
                <a:gridCol w="9144000"/>
              </a:tblGrid>
              <a:tr h="247562">
                <a:tc>
                  <a:txBody>
                    <a:bodyPr/>
                    <a:lstStyle/>
                    <a:p>
                      <a:pPr algn="ctr"/>
                      <a:r>
                        <a:rPr lang="en-GB" sz="1200" b="1" dirty="0" smtClean="0">
                          <a:solidFill>
                            <a:schemeClr val="tx1"/>
                          </a:solidFill>
                        </a:rPr>
                        <a:t>GRADE D – YOU MUST INCLUDE SOME INFORMATION FROM A SOURCE</a:t>
                      </a:r>
                      <a:endParaRPr lang="en-GB" sz="1200" b="1"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47562">
                <a:tc>
                  <a:txBody>
                    <a:bodyPr/>
                    <a:lstStyle/>
                    <a:p>
                      <a:pPr algn="ctr"/>
                      <a:r>
                        <a:rPr lang="en-GB" sz="1200" b="1" dirty="0" smtClean="0">
                          <a:solidFill>
                            <a:schemeClr val="tx1"/>
                          </a:solidFill>
                        </a:rPr>
                        <a:t>GRADE</a:t>
                      </a:r>
                      <a:r>
                        <a:rPr lang="en-GB" sz="1200" b="1" baseline="0" dirty="0" smtClean="0">
                          <a:solidFill>
                            <a:schemeClr val="tx1"/>
                          </a:solidFill>
                        </a:rPr>
                        <a:t> C – YOU WILL BE TAKING SOURCES AT FACE VALUE(NOT QUESTIONING THEIR ACCURACY)</a:t>
                      </a:r>
                      <a:endParaRPr lang="en-GB" sz="1200" b="1"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47562">
                <a:tc>
                  <a:txBody>
                    <a:bodyPr/>
                    <a:lstStyle/>
                    <a:p>
                      <a:pPr algn="ctr"/>
                      <a:r>
                        <a:rPr lang="en-GB" sz="1200" b="1" dirty="0" smtClean="0">
                          <a:solidFill>
                            <a:schemeClr val="tx1"/>
                          </a:solidFill>
                        </a:rPr>
                        <a:t>GRADE B – YOU WILL BE USING EXPLICIT</a:t>
                      </a:r>
                      <a:r>
                        <a:rPr lang="en-GB" sz="1200" b="1" baseline="0" dirty="0" smtClean="0">
                          <a:solidFill>
                            <a:schemeClr val="tx1"/>
                          </a:solidFill>
                        </a:rPr>
                        <a:t> DETAILS FROM A SOURCE AND EXPLANING WHAT IT MEANS</a:t>
                      </a:r>
                      <a:endParaRPr lang="en-GB" sz="1200" b="1"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4756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GRADE A – YOU WILL BE USING A RANGE OF SOURCES TO SUPPORT YOUR ARGUMENT</a:t>
                      </a: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2133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GRADE A* – YOU WILL BE MAKING A RIGOROUS EVALUATION OF A RANGE OF SOURCES TO SUPPORT YOUR ARGUMENT</a:t>
                      </a: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4756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b="1" u="sng" dirty="0" smtClean="0">
                          <a:solidFill>
                            <a:schemeClr val="tx1"/>
                          </a:solidFill>
                        </a:rPr>
                        <a:t>WHY WAS THE “LIBERATION” OF EASTERN EUROPE A CAUSE OF THE</a:t>
                      </a:r>
                      <a:r>
                        <a:rPr lang="en-GB" sz="1200" b="1" u="sng" baseline="0" dirty="0" smtClean="0">
                          <a:solidFill>
                            <a:schemeClr val="tx1"/>
                          </a:solidFill>
                        </a:rPr>
                        <a:t> COLD WAR?</a:t>
                      </a:r>
                      <a:endParaRPr lang="en-GB" sz="1200" b="1" u="sng" dirty="0" smtClean="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562">
                <a:tc>
                  <a:txBody>
                    <a:bodyPr/>
                    <a:lstStyle/>
                    <a:p>
                      <a:r>
                        <a:rPr lang="en-GB" sz="1200" b="1" dirty="0" smtClean="0">
                          <a:solidFill>
                            <a:schemeClr val="tx1"/>
                          </a:solidFill>
                        </a:rPr>
                        <a:t>THINGS TO CONSIDER INCLUDING IN YOUR PARAGRAPH</a:t>
                      </a:r>
                      <a:endParaRPr lang="en-GB" sz="1200" b="1"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2558">
                <a:tc>
                  <a:txBody>
                    <a:bodyPr/>
                    <a:lstStyle/>
                    <a:p>
                      <a:endParaRPr lang="en-GB" sz="1100"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2558">
                <a:tc>
                  <a:txBody>
                    <a:bodyPr/>
                    <a:lstStyle/>
                    <a:p>
                      <a:r>
                        <a:rPr lang="en-GB" sz="1100" b="1" dirty="0" smtClean="0">
                          <a:solidFill>
                            <a:srgbClr val="C00000"/>
                          </a:solidFill>
                        </a:rPr>
                        <a:t>POINT </a:t>
                      </a:r>
                      <a:r>
                        <a:rPr lang="en-GB" sz="1100" b="1" dirty="0" smtClean="0">
                          <a:solidFill>
                            <a:schemeClr val="tx1"/>
                          </a:solidFill>
                        </a:rPr>
                        <a:t>– YES OR </a:t>
                      </a:r>
                      <a:r>
                        <a:rPr lang="en-GB" sz="1100" b="1" dirty="0" smtClean="0">
                          <a:solidFill>
                            <a:schemeClr val="tx1"/>
                          </a:solidFill>
                        </a:rPr>
                        <a:t>NO?</a:t>
                      </a:r>
                      <a:endParaRPr lang="en-GB" sz="1100" b="1" dirty="0" smtClean="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25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rgbClr val="C00000"/>
                          </a:solidFill>
                        </a:rPr>
                        <a:t>EXPLANATION</a:t>
                      </a:r>
                      <a:r>
                        <a:rPr lang="en-GB" sz="1200" b="1" dirty="0" smtClean="0">
                          <a:solidFill>
                            <a:schemeClr val="tx1"/>
                          </a:solidFill>
                        </a:rPr>
                        <a:t> </a:t>
                      </a:r>
                      <a:r>
                        <a:rPr lang="en-GB" sz="1200" b="1" dirty="0" smtClean="0">
                          <a:solidFill>
                            <a:schemeClr val="tx1"/>
                          </a:solidFill>
                        </a:rPr>
                        <a:t>–</a:t>
                      </a:r>
                      <a:r>
                        <a:rPr lang="en-GB" sz="1200" b="1" baseline="0" dirty="0" smtClean="0">
                          <a:solidFill>
                            <a:schemeClr val="tx1"/>
                          </a:solidFill>
                        </a:rPr>
                        <a:t> WHY DO YOU THINK THIS?</a:t>
                      </a:r>
                      <a:endParaRPr lang="en-GB" sz="1200" b="1" dirty="0" smtClean="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56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rgbClr val="C00000"/>
                          </a:solidFill>
                        </a:rPr>
                        <a:t>EVIDENCE</a:t>
                      </a:r>
                      <a:r>
                        <a:rPr lang="en-GB" sz="1200" b="1" dirty="0" smtClean="0">
                          <a:solidFill>
                            <a:schemeClr val="tx1"/>
                          </a:solidFill>
                        </a:rPr>
                        <a:t> –</a:t>
                      </a:r>
                      <a:r>
                        <a:rPr lang="en-GB" sz="1200" b="1" baseline="0" dirty="0" smtClean="0">
                          <a:solidFill>
                            <a:schemeClr val="tx1"/>
                          </a:solidFill>
                        </a:rPr>
                        <a:t> CAN YOU PROVE THIS WITH A QUOTE FROM A SOURCE?</a:t>
                      </a:r>
                      <a:endParaRPr lang="en-GB" sz="1200" b="1" dirty="0" smtClean="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25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b="1" dirty="0" smtClean="0">
                          <a:solidFill>
                            <a:srgbClr val="C00000"/>
                          </a:solidFill>
                        </a:rPr>
                        <a:t>SUPPORTING STATEMENT</a:t>
                      </a:r>
                      <a:r>
                        <a:rPr lang="en-GB" sz="1100" b="1" dirty="0" smtClean="0">
                          <a:solidFill>
                            <a:schemeClr val="tx1"/>
                          </a:solidFill>
                        </a:rPr>
                        <a:t> –</a:t>
                      </a:r>
                      <a:r>
                        <a:rPr lang="en-GB" sz="1100" b="1" baseline="0" dirty="0" smtClean="0">
                          <a:solidFill>
                            <a:schemeClr val="tx1"/>
                          </a:solidFill>
                        </a:rPr>
                        <a:t> CAN YOU PUT THE STATEMENT INTO CONTEXT?</a:t>
                      </a:r>
                      <a:endParaRPr lang="en-GB" sz="1100" b="1" dirty="0" smtClean="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56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rgbClr val="C00000"/>
                          </a:solidFill>
                        </a:rPr>
                        <a:t>EVALUATION</a:t>
                      </a:r>
                      <a:r>
                        <a:rPr lang="en-GB" sz="1200" b="1" dirty="0" smtClean="0">
                          <a:solidFill>
                            <a:schemeClr val="tx1"/>
                          </a:solidFill>
                        </a:rPr>
                        <a:t> –</a:t>
                      </a:r>
                      <a:r>
                        <a:rPr lang="en-GB" sz="1200" b="1" baseline="0" dirty="0" smtClean="0">
                          <a:solidFill>
                            <a:schemeClr val="tx1"/>
                          </a:solidFill>
                        </a:rPr>
                        <a:t> CAN YOU EXPLAIN HOW  RELIABLE YOUR EVIDENCE IS AND WHY YOU THINK THIS?</a:t>
                      </a:r>
                      <a:endParaRPr lang="en-GB" sz="1200" b="1" dirty="0" smtClean="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562">
                <a:tc>
                  <a:txBody>
                    <a:bodyPr/>
                    <a:lstStyle/>
                    <a:p>
                      <a:pPr lvl="0"/>
                      <a:endParaRPr lang="en-GB" sz="1200" b="1" dirty="0" smtClean="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2558">
                <a:tc>
                  <a:txBody>
                    <a:bodyPr/>
                    <a:lstStyle/>
                    <a:p>
                      <a:endParaRPr lang="en-GB" sz="1100"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2558">
                <a:tc>
                  <a:txBody>
                    <a:bodyPr/>
                    <a:lstStyle/>
                    <a:p>
                      <a:endParaRPr lang="en-GB" sz="1100"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56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2558">
                <a:tc>
                  <a:txBody>
                    <a:bodyPr/>
                    <a:lstStyle/>
                    <a:p>
                      <a:r>
                        <a:rPr lang="en-GB" sz="1100" b="1" u="sng" dirty="0" smtClean="0">
                          <a:solidFill>
                            <a:schemeClr val="tx1"/>
                          </a:solidFill>
                        </a:rPr>
                        <a:t>PEER ASSESSMENT</a:t>
                      </a:r>
                      <a:r>
                        <a:rPr lang="en-GB" sz="1100" b="1" dirty="0" smtClean="0">
                          <a:solidFill>
                            <a:schemeClr val="tx1"/>
                          </a:solidFill>
                        </a:rPr>
                        <a:t> – HIGHLIGHT</a:t>
                      </a:r>
                      <a:r>
                        <a:rPr lang="en-GB" sz="1100" b="1" baseline="0" dirty="0" smtClean="0">
                          <a:solidFill>
                            <a:schemeClr val="tx1"/>
                          </a:solidFill>
                        </a:rPr>
                        <a:t> THE GRADE ABOVE WHICH YOU THINK BEST RELATES TO THE PARAGRAPH WRITTEN HERE</a:t>
                      </a:r>
                      <a:endParaRPr lang="en-GB" sz="1100" b="1"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2558">
                <a:tc>
                  <a:txBody>
                    <a:bodyPr/>
                    <a:lstStyle/>
                    <a:p>
                      <a:r>
                        <a:rPr lang="en-GB" sz="1100" b="1" u="sng" dirty="0" smtClean="0">
                          <a:solidFill>
                            <a:schemeClr val="tx1"/>
                          </a:solidFill>
                        </a:rPr>
                        <a:t>STUDENT ACTION</a:t>
                      </a:r>
                      <a:r>
                        <a:rPr lang="en-GB" sz="1100" b="1" dirty="0" smtClean="0">
                          <a:solidFill>
                            <a:schemeClr val="tx1"/>
                          </a:solidFill>
                        </a:rPr>
                        <a:t> (SUGGEST HOW YOU ARE GOING TO IMPROVE THIS SKILL IN YOUR NEXT PARAGRAPH)</a:t>
                      </a:r>
                      <a:endParaRPr lang="en-GB" sz="1100" b="1"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2558">
                <a:tc>
                  <a:txBody>
                    <a:bodyPr/>
                    <a:lstStyle/>
                    <a:p>
                      <a:endParaRPr lang="en-GB" sz="1100"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2558">
                <a:tc>
                  <a:txBody>
                    <a:bodyPr/>
                    <a:lstStyle/>
                    <a:p>
                      <a:endParaRPr lang="en-GB" sz="1100"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87547">
                <a:tc>
                  <a:txBody>
                    <a:bodyPr/>
                    <a:lstStyle/>
                    <a:p>
                      <a:endParaRPr lang="en-GB" sz="800"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87547">
                <a:tc>
                  <a:txBody>
                    <a:bodyPr/>
                    <a:lstStyle/>
                    <a:p>
                      <a:endParaRPr lang="en-GB" sz="800"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87547">
                <a:tc>
                  <a:txBody>
                    <a:bodyPr/>
                    <a:lstStyle/>
                    <a:p>
                      <a:endParaRPr lang="en-GB" sz="800"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683568" y="0"/>
            <a:ext cx="7968885" cy="523220"/>
          </a:xfrm>
          <a:prstGeom prst="rect">
            <a:avLst/>
          </a:prstGeom>
          <a:noFill/>
        </p:spPr>
        <p:txBody>
          <a:bodyPr wrap="square" lIns="91440" tIns="45720" rIns="91440" bIns="45720">
            <a:spAutoFit/>
          </a:bodyPr>
          <a:lstStyle/>
          <a:p>
            <a:pPr algn="ctr"/>
            <a:r>
              <a:rPr lang="en-GB" sz="1400" b="1" dirty="0" smtClean="0"/>
              <a:t>CONTROLLED ASSESSMENT PARAGRAPH PRACTICE</a:t>
            </a:r>
          </a:p>
          <a:p>
            <a:pPr algn="ctr"/>
            <a:r>
              <a:rPr lang="en-GB" sz="1400" b="1" dirty="0" smtClean="0"/>
              <a:t>ASSESSMENT OBJECTIVE FOCUS - SOURCES</a:t>
            </a:r>
          </a:p>
        </p:txBody>
      </p:sp>
      <p:sp>
        <p:nvSpPr>
          <p:cNvPr id="9" name="Rectangle 8"/>
          <p:cNvSpPr/>
          <p:nvPr/>
        </p:nvSpPr>
        <p:spPr>
          <a:xfrm>
            <a:off x="0" y="2708920"/>
            <a:ext cx="9144000" cy="38164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0 1.85185E-6 L 0 0.09977 " pathEditMode="relative" rAng="0" ptsTypes="AA">
                                      <p:cBhvr>
                                        <p:cTn id="6" dur="2000" fill="hold"/>
                                        <p:tgtEl>
                                          <p:spTgt spid="9"/>
                                        </p:tgtEl>
                                        <p:attrNameLst>
                                          <p:attrName>ppt_x</p:attrName>
                                          <p:attrName>ppt_y</p:attrName>
                                        </p:attrNameLst>
                                      </p:cBhvr>
                                      <p:rCtr x="0" y="50"/>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1" nodeType="clickEffect">
                                  <p:stCondLst>
                                    <p:cond delay="0"/>
                                  </p:stCondLst>
                                  <p:childTnLst>
                                    <p:animMotion origin="layout" path="M 0 0.09977 L 0 0.20486 " pathEditMode="relative" rAng="0" ptsTypes="AA">
                                      <p:cBhvr>
                                        <p:cTn id="10" dur="2000" fill="hold"/>
                                        <p:tgtEl>
                                          <p:spTgt spid="9"/>
                                        </p:tgtEl>
                                        <p:attrNameLst>
                                          <p:attrName>ppt_x</p:attrName>
                                          <p:attrName>ppt_y</p:attrName>
                                        </p:attrNameLst>
                                      </p:cBhvr>
                                      <p:rCtr x="0" y="53"/>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2" nodeType="clickEffect">
                                  <p:stCondLst>
                                    <p:cond delay="0"/>
                                  </p:stCondLst>
                                  <p:childTnLst>
                                    <p:animMotion origin="layout" path="M 0 0.20487 L 0 0.5382 " pathEditMode="relative" rAng="0" ptsTypes="AA">
                                      <p:cBhvr>
                                        <p:cTn id="14" dur="2000" fill="hold"/>
                                        <p:tgtEl>
                                          <p:spTgt spid="9"/>
                                        </p:tgtEl>
                                        <p:attrNameLst>
                                          <p:attrName>ppt_x</p:attrName>
                                          <p:attrName>ppt_y</p:attrName>
                                        </p:attrNameLst>
                                      </p:cBhvr>
                                      <p:rCtr x="0" y="16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9" grpId="2"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643</TotalTime>
  <Words>1064</Words>
  <Application>Microsoft Office PowerPoint</Application>
  <PresentationFormat>On-screen Show (4:3)</PresentationFormat>
  <Paragraphs>81</Paragraphs>
  <Slides>10</Slides>
  <Notes>4</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Slide 1</vt:lpstr>
      <vt:lpstr>Slide 2</vt:lpstr>
      <vt:lpstr>Soviet War Memorial, Treptower Park, Berlin.  Build in the years immediately following the Second World War in Soviet controlled Berlin to commemorate the loss of 20,000 Soviet soldiers who died in the Battle for Berlin April-May 1945.  They died to save the German people, and all East Europeans from Fascism (Nazism).  What in this statue suggests “liberation”?</vt:lpstr>
      <vt:lpstr>Slide 4</vt:lpstr>
      <vt:lpstr>Slide 5</vt:lpstr>
      <vt:lpstr>Slide 6</vt:lpstr>
      <vt:lpstr>Slide 7</vt:lpstr>
      <vt:lpstr>Slide 8</vt:lpstr>
      <vt:lpstr>Slide 9</vt:lpstr>
      <vt:lpstr>Soviet War Memorial, Treptower Park, Berlin.   Is this really a statue of “liberation”, or is it one huge monument of propaganda for the occupied peoples?</vt:lpstr>
    </vt:vector>
  </TitlesOfParts>
  <Company>RM plc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Russia in Revolution 1917-1924</dc:title>
  <dc:creator>grt2</dc:creator>
  <cp:lastModifiedBy>grt2</cp:lastModifiedBy>
  <cp:revision>65</cp:revision>
  <dcterms:created xsi:type="dcterms:W3CDTF">2012-10-06T14:41:45Z</dcterms:created>
  <dcterms:modified xsi:type="dcterms:W3CDTF">2013-02-23T21:02:35Z</dcterms:modified>
</cp:coreProperties>
</file>